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3"/>
  </p:notesMasterIdLst>
  <p:sldIdLst>
    <p:sldId id="256" r:id="rId2"/>
    <p:sldId id="260" r:id="rId3"/>
    <p:sldId id="258" r:id="rId4"/>
    <p:sldId id="261" r:id="rId5"/>
    <p:sldId id="257" r:id="rId6"/>
    <p:sldId id="262" r:id="rId7"/>
    <p:sldId id="292" r:id="rId8"/>
    <p:sldId id="271" r:id="rId9"/>
    <p:sldId id="291" r:id="rId10"/>
    <p:sldId id="290" r:id="rId11"/>
    <p:sldId id="289" r:id="rId12"/>
    <p:sldId id="288" r:id="rId13"/>
    <p:sldId id="287" r:id="rId14"/>
    <p:sldId id="285" r:id="rId15"/>
    <p:sldId id="286" r:id="rId16"/>
    <p:sldId id="283" r:id="rId17"/>
    <p:sldId id="284" r:id="rId18"/>
    <p:sldId id="282" r:id="rId19"/>
    <p:sldId id="281" r:id="rId20"/>
    <p:sldId id="280" r:id="rId21"/>
    <p:sldId id="272" r:id="rId22"/>
    <p:sldId id="273" r:id="rId23"/>
    <p:sldId id="279" r:id="rId24"/>
    <p:sldId id="278" r:id="rId25"/>
    <p:sldId id="275" r:id="rId26"/>
    <p:sldId id="276" r:id="rId27"/>
    <p:sldId id="277" r:id="rId28"/>
    <p:sldId id="274" r:id="rId29"/>
    <p:sldId id="268" r:id="rId30"/>
    <p:sldId id="266" r:id="rId31"/>
    <p:sldId id="259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926" autoAdjust="0"/>
    <p:restoredTop sz="94660"/>
  </p:normalViewPr>
  <p:slideViewPr>
    <p:cSldViewPr snapToGrid="0">
      <p:cViewPr varScale="1">
        <p:scale>
          <a:sx n="73" d="100"/>
          <a:sy n="73" d="100"/>
        </p:scale>
        <p:origin x="-62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300DF6-F0D5-4128-8857-7B3A3528254B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7A991C-07DD-4C18-8982-884EC9D62FC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1E700B27-DE4C-4B9E-BB11-B9027034A00F}" type="datetimeFigureOut">
              <a:rPr lang="en-US" dirty="0"/>
              <a:pPr/>
              <a:t>12/13/2021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4739-9812-4A9F-890D-2AD6BA5F6EE8}" type="datetimeFigureOut">
              <a:rPr lang="en-US" dirty="0"/>
              <a:pPr/>
              <a:t>12/13/2021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45AC5-A3F8-44AA-BA8F-596CDCC976D3}" type="datetimeFigureOut">
              <a:rPr lang="en-US" dirty="0"/>
              <a:pPr/>
              <a:t>12/13/2021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B183-A821-4095-A363-9EC968635539}" type="datetimeFigureOut">
              <a:rPr lang="en-US" dirty="0"/>
              <a:pPr/>
              <a:t>12/13/2021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01B4-0AA5-45E6-B2E6-5FA4078AEBCF}" type="datetimeFigureOut">
              <a:rPr lang="en-US" dirty="0"/>
              <a:pPr/>
              <a:t>12/13/2021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335C-0450-40D7-8612-B3203BED4F28}" type="datetimeFigureOut">
              <a:rPr lang="en-US" dirty="0"/>
              <a:pPr/>
              <a:t>12/13/2021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A105-2A1C-4284-B4EA-07CF89B1A393}" type="datetimeFigureOut">
              <a:rPr lang="en-US" dirty="0"/>
              <a:pPr/>
              <a:t>12/13/2021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dirty="0"/>
              <a:pPr/>
              <a:t>12/13/2021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dirty="0"/>
              <a:pPr/>
              <a:t>12/13/2021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dirty="0"/>
              <a:pPr/>
              <a:t>12/13/2021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dirty="0"/>
              <a:pPr/>
              <a:t>12/13/2021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dirty="0"/>
              <a:pPr/>
              <a:t>12/13/2021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dirty="0"/>
              <a:pPr/>
              <a:t>12/13/2021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dirty="0"/>
              <a:pPr/>
              <a:t>12/13/2021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dirty="0"/>
              <a:pPr/>
              <a:t>12/13/2021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dirty="0"/>
              <a:pPr/>
              <a:t>12/13/2021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dirty="0"/>
              <a:pPr/>
              <a:t>12/13/2021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E0D914D-B099-4142-A885-11F276715148}" type="datetimeFigureOut">
              <a:rPr lang="en-US" dirty="0"/>
              <a:pPr/>
              <a:t>12/13/2021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FA80A7-AD67-470A-B385-2E658861D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8603" y="503950"/>
            <a:ext cx="10350506" cy="1430499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Hospital Management System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6F47F43-5D97-4CE6-8C55-0231B42F5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349" y="2344867"/>
            <a:ext cx="4953738" cy="23635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54C37DE-FE18-4966-920E-5AFAB3CE36E4}"/>
              </a:ext>
            </a:extLst>
          </p:cNvPr>
          <p:cNvSpPr/>
          <p:nvPr/>
        </p:nvSpPr>
        <p:spPr>
          <a:xfrm>
            <a:off x="577845" y="5824254"/>
            <a:ext cx="698477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251460" algn="just">
              <a:lnSpc>
                <a:spcPct val="150000"/>
              </a:lnSpc>
              <a:spcAft>
                <a:spcPts val="1000"/>
              </a:spcAft>
            </a:pPr>
            <a:r>
              <a:rPr lang="en-IN" dirty="0" err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B0502040204020203" pitchFamily="18" charset="0"/>
              </a:rPr>
              <a:t>GitHub</a:t>
            </a:r>
            <a:r>
              <a:rPr lang="en-IN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B0502040204020203" pitchFamily="18" charset="0"/>
              </a:rPr>
              <a:t> </a:t>
            </a:r>
            <a:r>
              <a:rPr lang="en-IN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B0502040204020203" pitchFamily="18" charset="0"/>
              </a:rPr>
              <a:t>Link: </a:t>
            </a:r>
            <a:r>
              <a:rPr lang="en-IN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B0502040204020203" pitchFamily="18" charset="0"/>
              </a:rPr>
              <a:t>https://github.com/hithaishree/HospitalManagement</a:t>
            </a:r>
            <a:endParaRPr lang="en-IN" sz="1600" dirty="0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B05020402040202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2AAD213-0489-4B7F-997B-A91C6E968ECF}"/>
              </a:ext>
            </a:extLst>
          </p:cNvPr>
          <p:cNvSpPr txBox="1"/>
          <p:nvPr/>
        </p:nvSpPr>
        <p:spPr>
          <a:xfrm>
            <a:off x="9412020" y="4110004"/>
            <a:ext cx="2422928" cy="2139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251460" algn="just">
              <a:lnSpc>
                <a:spcPct val="150000"/>
              </a:lnSpc>
              <a:spcAft>
                <a:spcPts val="1000"/>
              </a:spcAft>
            </a:pPr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B0502040204020203" pitchFamily="18" charset="0"/>
              </a:rPr>
              <a:t>Hithai Shree J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B0502040204020203" pitchFamily="18" charset="0"/>
              </a:rPr>
              <a:t>	</a:t>
            </a:r>
          </a:p>
          <a:p>
            <a:pPr marR="251460" algn="just">
              <a:lnSpc>
                <a:spcPct val="150000"/>
              </a:lnSpc>
              <a:spcAft>
                <a:spcPts val="1000"/>
              </a:spcAft>
            </a:pPr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B0502040204020203" pitchFamily="18" charset="0"/>
              </a:rPr>
              <a:t>Prasanna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B0502040204020203" pitchFamily="18" charset="0"/>
              </a:rPr>
              <a:t>	</a:t>
            </a:r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B0502040204020203" pitchFamily="18" charset="0"/>
              </a:rPr>
              <a:t> Lakshmi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B0502040204020203" pitchFamily="18" charset="0"/>
              </a:rPr>
              <a:t>	</a:t>
            </a:r>
          </a:p>
          <a:p>
            <a:pPr marR="251460" algn="just">
              <a:lnSpc>
                <a:spcPct val="150000"/>
              </a:lnSpc>
              <a:spcAft>
                <a:spcPts val="1000"/>
              </a:spcAft>
            </a:pPr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B0502040204020203" pitchFamily="18" charset="0"/>
              </a:rPr>
              <a:t>Anuhya Muddanur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Mangal" panose="020B0502040204020203" pitchFamily="18" charset="0"/>
            </a:endParaRPr>
          </a:p>
          <a:p>
            <a:pPr marR="251460" algn="just">
              <a:lnSpc>
                <a:spcPct val="150000"/>
              </a:lnSpc>
              <a:spcAft>
                <a:spcPts val="1000"/>
              </a:spcAft>
            </a:pPr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B0502040204020203" pitchFamily="18" charset="0"/>
              </a:rPr>
              <a:t>Mounika K</a:t>
            </a:r>
            <a:endParaRPr lang="en-IN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Mangal" panose="020B0502040204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05696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85;p15"/>
          <p:cNvSpPr txBox="1">
            <a:spLocks/>
          </p:cNvSpPr>
          <p:nvPr/>
        </p:nvSpPr>
        <p:spPr bwMode="gray">
          <a:xfrm>
            <a:off x="1672047" y="209006"/>
            <a:ext cx="7498082" cy="72165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rgbClr val="002060"/>
                </a:solidFill>
                <a:latin typeface="Algerian" pitchFamily="82" charset="0"/>
                <a:ea typeface="+mj-ea"/>
                <a:cs typeface="+mj-cs"/>
              </a:rPr>
              <a:t>home</a:t>
            </a:r>
            <a:r>
              <a:rPr kumimoji="0" lang="en-US" sz="4800" b="0" i="0" u="none" strike="noStrike" kern="1200" cap="none" spc="0" normalizeH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lgerian" pitchFamily="82" charset="0"/>
                <a:ea typeface="+mj-ea"/>
                <a:cs typeface="+mj-cs"/>
              </a:rPr>
              <a:t> PAGE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lgerian" pitchFamily="82" charset="0"/>
              <a:ea typeface="+mj-ea"/>
              <a:cs typeface="+mj-cs"/>
            </a:endParaRPr>
          </a:p>
        </p:txBody>
      </p:sp>
      <p:pic>
        <p:nvPicPr>
          <p:cNvPr id="4" name="Picture 3" descr="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9714"/>
            <a:ext cx="12192000" cy="587828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85;p15"/>
          <p:cNvSpPr txBox="1">
            <a:spLocks/>
          </p:cNvSpPr>
          <p:nvPr/>
        </p:nvSpPr>
        <p:spPr bwMode="gray">
          <a:xfrm>
            <a:off x="1672047" y="209006"/>
            <a:ext cx="7498082" cy="72165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rgbClr val="002060"/>
                </a:solidFill>
                <a:latin typeface="Algerian" pitchFamily="82" charset="0"/>
                <a:ea typeface="+mj-ea"/>
                <a:cs typeface="+mj-cs"/>
              </a:rPr>
              <a:t>home</a:t>
            </a:r>
            <a:r>
              <a:rPr kumimoji="0" lang="en-US" sz="4800" b="0" i="0" u="none" strike="noStrike" kern="1200" cap="none" spc="0" normalizeH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lgerian" pitchFamily="82" charset="0"/>
                <a:ea typeface="+mj-ea"/>
                <a:cs typeface="+mj-cs"/>
              </a:rPr>
              <a:t> PAGE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lgerian" pitchFamily="82" charset="0"/>
              <a:ea typeface="+mj-ea"/>
              <a:cs typeface="+mj-cs"/>
            </a:endParaRPr>
          </a:p>
        </p:txBody>
      </p:sp>
      <p:pic>
        <p:nvPicPr>
          <p:cNvPr id="5" name="Picture 4" descr="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9880"/>
            <a:ext cx="12192000" cy="59281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85;p15"/>
          <p:cNvSpPr txBox="1">
            <a:spLocks/>
          </p:cNvSpPr>
          <p:nvPr/>
        </p:nvSpPr>
        <p:spPr bwMode="gray">
          <a:xfrm>
            <a:off x="1672047" y="209006"/>
            <a:ext cx="7498082" cy="72165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rgbClr val="002060"/>
                </a:solidFill>
                <a:latin typeface="Algerian" pitchFamily="82" charset="0"/>
                <a:ea typeface="+mj-ea"/>
                <a:cs typeface="+mj-cs"/>
              </a:rPr>
              <a:t>home</a:t>
            </a:r>
            <a:r>
              <a:rPr kumimoji="0" lang="en-US" sz="4800" b="0" i="0" u="none" strike="noStrike" kern="1200" cap="none" spc="0" normalizeH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lgerian" pitchFamily="82" charset="0"/>
                <a:ea typeface="+mj-ea"/>
                <a:cs typeface="+mj-cs"/>
              </a:rPr>
              <a:t> PAGE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lgerian" pitchFamily="82" charset="0"/>
              <a:ea typeface="+mj-ea"/>
              <a:cs typeface="+mj-cs"/>
            </a:endParaRPr>
          </a:p>
        </p:txBody>
      </p:sp>
      <p:pic>
        <p:nvPicPr>
          <p:cNvPr id="5" name="Picture 4" descr="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5840"/>
            <a:ext cx="12192000" cy="58521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85;p15"/>
          <p:cNvSpPr txBox="1">
            <a:spLocks/>
          </p:cNvSpPr>
          <p:nvPr/>
        </p:nvSpPr>
        <p:spPr bwMode="gray">
          <a:xfrm>
            <a:off x="1672047" y="209006"/>
            <a:ext cx="7498082" cy="72165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rgbClr val="002060"/>
                </a:solidFill>
                <a:latin typeface="Algerian" pitchFamily="82" charset="0"/>
                <a:ea typeface="+mj-ea"/>
                <a:cs typeface="+mj-cs"/>
              </a:rPr>
              <a:t>home</a:t>
            </a:r>
            <a:r>
              <a:rPr kumimoji="0" lang="en-US" sz="4800" b="0" i="0" u="none" strike="noStrike" kern="1200" cap="none" spc="0" normalizeH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lgerian" pitchFamily="82" charset="0"/>
                <a:ea typeface="+mj-ea"/>
                <a:cs typeface="+mj-cs"/>
              </a:rPr>
              <a:t> PAGE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lgerian" pitchFamily="82" charset="0"/>
              <a:ea typeface="+mj-ea"/>
              <a:cs typeface="+mj-cs"/>
            </a:endParaRPr>
          </a:p>
        </p:txBody>
      </p:sp>
      <p:pic>
        <p:nvPicPr>
          <p:cNvPr id="4" name="Picture 3" descr="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1336"/>
            <a:ext cx="12192000" cy="595666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85;p15"/>
          <p:cNvSpPr txBox="1">
            <a:spLocks/>
          </p:cNvSpPr>
          <p:nvPr/>
        </p:nvSpPr>
        <p:spPr bwMode="gray">
          <a:xfrm>
            <a:off x="1672047" y="209006"/>
            <a:ext cx="7498082" cy="72165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rgbClr val="002060"/>
                </a:solidFill>
                <a:latin typeface="Algerian" pitchFamily="82" charset="0"/>
                <a:ea typeface="+mj-ea"/>
                <a:cs typeface="+mj-cs"/>
              </a:rPr>
              <a:t>home</a:t>
            </a:r>
            <a:r>
              <a:rPr kumimoji="0" lang="en-US" sz="4800" b="0" i="0" u="none" strike="noStrike" kern="1200" cap="none" spc="0" normalizeH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lgerian" pitchFamily="82" charset="0"/>
                <a:ea typeface="+mj-ea"/>
                <a:cs typeface="+mj-cs"/>
              </a:rPr>
              <a:t> PAGE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lgerian" pitchFamily="82" charset="0"/>
              <a:ea typeface="+mj-ea"/>
              <a:cs typeface="+mj-cs"/>
            </a:endParaRPr>
          </a:p>
        </p:txBody>
      </p:sp>
      <p:pic>
        <p:nvPicPr>
          <p:cNvPr id="6" name="Picture 5" descr="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0526"/>
            <a:ext cx="12191999" cy="591747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85;p15"/>
          <p:cNvSpPr txBox="1">
            <a:spLocks/>
          </p:cNvSpPr>
          <p:nvPr/>
        </p:nvSpPr>
        <p:spPr bwMode="gray">
          <a:xfrm>
            <a:off x="1672047" y="209006"/>
            <a:ext cx="7498082" cy="72165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rgbClr val="002060"/>
                </a:solidFill>
                <a:latin typeface="Algerian" pitchFamily="82" charset="0"/>
                <a:ea typeface="+mj-ea"/>
                <a:cs typeface="+mj-cs"/>
              </a:rPr>
              <a:t>home</a:t>
            </a:r>
            <a:r>
              <a:rPr kumimoji="0" lang="en-US" sz="4800" b="0" i="0" u="none" strike="noStrike" kern="1200" cap="none" spc="0" normalizeH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lgerian" pitchFamily="82" charset="0"/>
                <a:ea typeface="+mj-ea"/>
                <a:cs typeface="+mj-cs"/>
              </a:rPr>
              <a:t> PAGE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lgerian" pitchFamily="82" charset="0"/>
              <a:ea typeface="+mj-ea"/>
              <a:cs typeface="+mj-cs"/>
            </a:endParaRPr>
          </a:p>
        </p:txBody>
      </p:sp>
      <p:pic>
        <p:nvPicPr>
          <p:cNvPr id="4" name="Picture 3" descr="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6651"/>
            <a:ext cx="12192000" cy="589134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85;p15"/>
          <p:cNvSpPr txBox="1">
            <a:spLocks/>
          </p:cNvSpPr>
          <p:nvPr/>
        </p:nvSpPr>
        <p:spPr bwMode="gray">
          <a:xfrm>
            <a:off x="1672047" y="209006"/>
            <a:ext cx="7498082" cy="72165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lgerian" pitchFamily="82" charset="0"/>
                <a:ea typeface="+mj-ea"/>
                <a:cs typeface="+mj-cs"/>
              </a:rPr>
              <a:t>About us PAGE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lgerian" pitchFamily="82" charset="0"/>
              <a:ea typeface="+mj-ea"/>
              <a:cs typeface="+mj-cs"/>
            </a:endParaRPr>
          </a:p>
        </p:txBody>
      </p:sp>
      <p:pic>
        <p:nvPicPr>
          <p:cNvPr id="5" name="Picture 4" descr="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5765"/>
            <a:ext cx="12192000" cy="57822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85;p15"/>
          <p:cNvSpPr txBox="1">
            <a:spLocks/>
          </p:cNvSpPr>
          <p:nvPr/>
        </p:nvSpPr>
        <p:spPr bwMode="gray">
          <a:xfrm>
            <a:off x="1672047" y="209006"/>
            <a:ext cx="7498082" cy="72165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rgbClr val="002060"/>
                </a:solidFill>
                <a:latin typeface="Algerian" pitchFamily="82" charset="0"/>
                <a:ea typeface="+mj-ea"/>
                <a:cs typeface="+mj-cs"/>
              </a:rPr>
              <a:t>Doctor </a:t>
            </a:r>
            <a:r>
              <a:rPr kumimoji="0" lang="en-US" sz="4800" b="0" i="0" u="none" strike="noStrike" kern="1200" cap="none" spc="0" normalizeH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lgerian" pitchFamily="82" charset="0"/>
                <a:ea typeface="+mj-ea"/>
                <a:cs typeface="+mj-cs"/>
              </a:rPr>
              <a:t> PAGE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lgerian" pitchFamily="82" charset="0"/>
              <a:ea typeface="+mj-ea"/>
              <a:cs typeface="+mj-cs"/>
            </a:endParaRPr>
          </a:p>
        </p:txBody>
      </p:sp>
      <p:pic>
        <p:nvPicPr>
          <p:cNvPr id="4" name="Picture 3" descr="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1400"/>
            <a:ext cx="12192000" cy="5886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85;p15"/>
          <p:cNvSpPr txBox="1">
            <a:spLocks/>
          </p:cNvSpPr>
          <p:nvPr/>
        </p:nvSpPr>
        <p:spPr bwMode="gray">
          <a:xfrm>
            <a:off x="1672047" y="209006"/>
            <a:ext cx="7498082" cy="72165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rgbClr val="002060"/>
                </a:solidFill>
                <a:latin typeface="Algerian" pitchFamily="82" charset="0"/>
                <a:ea typeface="+mj-ea"/>
                <a:cs typeface="+mj-cs"/>
              </a:rPr>
              <a:t>BLOG</a:t>
            </a:r>
            <a:r>
              <a:rPr kumimoji="0" lang="en-US" sz="4800" b="0" i="0" u="none" strike="noStrike" kern="1200" cap="none" spc="0" normalizeH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lgerian" pitchFamily="82" charset="0"/>
                <a:ea typeface="+mj-ea"/>
                <a:cs typeface="+mj-cs"/>
              </a:rPr>
              <a:t> PAGE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lgerian" pitchFamily="82" charset="0"/>
              <a:ea typeface="+mj-ea"/>
              <a:cs typeface="+mj-cs"/>
            </a:endParaRPr>
          </a:p>
        </p:txBody>
      </p:sp>
      <p:pic>
        <p:nvPicPr>
          <p:cNvPr id="4" name="Picture 3" descr="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5766"/>
            <a:ext cx="12192000" cy="571223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85;p15"/>
          <p:cNvSpPr txBox="1">
            <a:spLocks/>
          </p:cNvSpPr>
          <p:nvPr/>
        </p:nvSpPr>
        <p:spPr bwMode="gray">
          <a:xfrm>
            <a:off x="1672047" y="209006"/>
            <a:ext cx="7498082" cy="72165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lgerian" pitchFamily="82" charset="0"/>
                <a:ea typeface="+mj-ea"/>
                <a:cs typeface="+mj-cs"/>
              </a:rPr>
              <a:t>USER Appointment PAGE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lgerian" pitchFamily="82" charset="0"/>
              <a:ea typeface="+mj-ea"/>
              <a:cs typeface="+mj-cs"/>
            </a:endParaRPr>
          </a:p>
        </p:txBody>
      </p:sp>
      <p:pic>
        <p:nvPicPr>
          <p:cNvPr id="5" name="Picture 4" descr="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9608"/>
            <a:ext cx="12192000" cy="56883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C66CFF-EA29-48AB-93FA-DF788EE60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8165" y="1053567"/>
            <a:ext cx="8761413" cy="70696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Contents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1A601E7-CD7B-4D04-8CF9-94BFA7EAFB0B}"/>
              </a:ext>
            </a:extLst>
          </p:cNvPr>
          <p:cNvSpPr txBox="1">
            <a:spLocks/>
          </p:cNvSpPr>
          <p:nvPr/>
        </p:nvSpPr>
        <p:spPr>
          <a:xfrm>
            <a:off x="1862646" y="2764452"/>
            <a:ext cx="7886700" cy="435133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tx2"/>
                </a:solidFill>
                <a:latin typeface="Times New Roman" pitchFamily="18" charset="0"/>
                <a:ea typeface="Arial Unicode MS" pitchFamily="34" charset="-128"/>
                <a:cs typeface="Times New Roman" pitchFamily="18" charset="0"/>
              </a:rPr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tx2"/>
                </a:solidFill>
                <a:latin typeface="Times New Roman" pitchFamily="18" charset="0"/>
                <a:ea typeface="Arial Unicode MS" pitchFamily="34" charset="-128"/>
                <a:cs typeface="Times New Roman" pitchFamily="18" charset="0"/>
              </a:rPr>
              <a:t>System Need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tx2"/>
                </a:solidFill>
                <a:latin typeface="Times New Roman" pitchFamily="18" charset="0"/>
                <a:ea typeface="Arial Unicode MS" pitchFamily="34" charset="-128"/>
                <a:cs typeface="Times New Roman" pitchFamily="18" charset="0"/>
              </a:rPr>
              <a:t>Software &amp; Database Requirement Specification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tx2"/>
                </a:solidFill>
                <a:latin typeface="Times New Roman" pitchFamily="18" charset="0"/>
                <a:ea typeface="Arial Unicode MS" pitchFamily="34" charset="-128"/>
                <a:cs typeface="Times New Roman" pitchFamily="18" charset="0"/>
              </a:rPr>
              <a:t>Modules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tx2"/>
                </a:solidFill>
                <a:latin typeface="Times New Roman" pitchFamily="18" charset="0"/>
                <a:ea typeface="Arial Unicode MS" pitchFamily="34" charset="-128"/>
                <a:cs typeface="Times New Roman" pitchFamily="18" charset="0"/>
              </a:rPr>
              <a:t>Project Screenshots.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tx2"/>
                </a:solidFill>
                <a:latin typeface="Times New Roman" pitchFamily="18" charset="0"/>
                <a:ea typeface="Arial Unicode MS" pitchFamily="34" charset="-128"/>
                <a:cs typeface="Times New Roman" pitchFamily="18" charset="0"/>
              </a:rPr>
              <a:t>Advantages &amp; Disadvantages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tx2"/>
                </a:solidFill>
                <a:latin typeface="Times New Roman" pitchFamily="18" charset="0"/>
                <a:ea typeface="Arial Unicode MS" pitchFamily="34" charset="-128"/>
                <a:cs typeface="Times New Roman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xmlns="" val="2258821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85;p15"/>
          <p:cNvSpPr txBox="1">
            <a:spLocks/>
          </p:cNvSpPr>
          <p:nvPr/>
        </p:nvSpPr>
        <p:spPr bwMode="gray">
          <a:xfrm>
            <a:off x="1672047" y="209006"/>
            <a:ext cx="7498082" cy="72165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rgbClr val="002060"/>
                </a:solidFill>
                <a:latin typeface="Algerian" pitchFamily="82" charset="0"/>
                <a:ea typeface="+mj-ea"/>
                <a:cs typeface="+mj-cs"/>
              </a:rPr>
              <a:t>DOCTOR LOGIN</a:t>
            </a:r>
            <a:r>
              <a:rPr kumimoji="0" lang="en-US" sz="4800" b="0" i="0" u="none" strike="noStrike" kern="1200" cap="none" spc="0" normalizeH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lgerian" pitchFamily="82" charset="0"/>
                <a:ea typeface="+mj-ea"/>
                <a:cs typeface="+mj-cs"/>
              </a:rPr>
              <a:t> PAGE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lgerian" pitchFamily="82" charset="0"/>
              <a:ea typeface="+mj-ea"/>
              <a:cs typeface="+mj-cs"/>
            </a:endParaRPr>
          </a:p>
        </p:txBody>
      </p:sp>
      <p:pic>
        <p:nvPicPr>
          <p:cNvPr id="4" name="Picture 3" descr="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5030"/>
            <a:ext cx="12192000" cy="603830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85;p15"/>
          <p:cNvSpPr txBox="1">
            <a:spLocks/>
          </p:cNvSpPr>
          <p:nvPr/>
        </p:nvSpPr>
        <p:spPr bwMode="gray">
          <a:xfrm>
            <a:off x="1672047" y="209006"/>
            <a:ext cx="7498082" cy="72165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rgbClr val="002060"/>
                </a:solidFill>
                <a:latin typeface="Algerian" pitchFamily="82" charset="0"/>
                <a:ea typeface="+mj-ea"/>
                <a:cs typeface="+mj-cs"/>
              </a:rPr>
              <a:t>DOCTOR LOGOUT</a:t>
            </a:r>
            <a:r>
              <a:rPr kumimoji="0" lang="en-US" sz="4800" b="0" i="0" u="none" strike="noStrike" kern="1200" cap="none" spc="0" normalizeH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lgerian" pitchFamily="82" charset="0"/>
                <a:ea typeface="+mj-ea"/>
                <a:cs typeface="+mj-cs"/>
              </a:rPr>
              <a:t> PAGE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lgerian" pitchFamily="82" charset="0"/>
              <a:ea typeface="+mj-ea"/>
              <a:cs typeface="+mj-cs"/>
            </a:endParaRPr>
          </a:p>
        </p:txBody>
      </p:sp>
      <p:pic>
        <p:nvPicPr>
          <p:cNvPr id="3" name="Picture 2" descr="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1"/>
            <a:ext cx="121920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85;p15"/>
          <p:cNvSpPr txBox="1">
            <a:spLocks/>
          </p:cNvSpPr>
          <p:nvPr/>
        </p:nvSpPr>
        <p:spPr bwMode="gray">
          <a:xfrm>
            <a:off x="2364377" y="169817"/>
            <a:ext cx="6531431" cy="72165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lgerian" pitchFamily="82" charset="0"/>
                <a:ea typeface="+mj-ea"/>
                <a:cs typeface="+mj-cs"/>
              </a:rPr>
              <a:t>USER DETAILS PAGE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lgerian" pitchFamily="82" charset="0"/>
              <a:ea typeface="+mj-ea"/>
              <a:cs typeface="+mj-cs"/>
            </a:endParaRPr>
          </a:p>
        </p:txBody>
      </p:sp>
      <p:pic>
        <p:nvPicPr>
          <p:cNvPr id="3" name="Picture 2" descr="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20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85;p15"/>
          <p:cNvSpPr txBox="1">
            <a:spLocks/>
          </p:cNvSpPr>
          <p:nvPr/>
        </p:nvSpPr>
        <p:spPr bwMode="gray">
          <a:xfrm>
            <a:off x="2194560" y="172539"/>
            <a:ext cx="6531431" cy="72165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rgbClr val="002060"/>
                </a:solidFill>
                <a:latin typeface="Algerian" pitchFamily="82" charset="0"/>
                <a:ea typeface="+mj-ea"/>
                <a:cs typeface="+mj-cs"/>
              </a:rPr>
              <a:t>APPOINTMENTs</a:t>
            </a:r>
            <a:r>
              <a:rPr kumimoji="0" lang="en-US" sz="4800" b="0" i="0" u="none" strike="noStrike" kern="1200" cap="none" spc="0" normalizeH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lgerian" pitchFamily="82" charset="0"/>
                <a:ea typeface="+mj-ea"/>
                <a:cs typeface="+mj-cs"/>
              </a:rPr>
              <a:t> PAGE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lgerian" pitchFamily="82" charset="0"/>
              <a:ea typeface="+mj-ea"/>
              <a:cs typeface="+mj-cs"/>
            </a:endParaRPr>
          </a:p>
        </p:txBody>
      </p:sp>
      <p:pic>
        <p:nvPicPr>
          <p:cNvPr id="4" name="Picture 3" descr="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0526"/>
            <a:ext cx="12192000" cy="591747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85;p15"/>
          <p:cNvSpPr txBox="1">
            <a:spLocks/>
          </p:cNvSpPr>
          <p:nvPr/>
        </p:nvSpPr>
        <p:spPr bwMode="gray">
          <a:xfrm>
            <a:off x="1672047" y="209006"/>
            <a:ext cx="7498082" cy="72165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rgbClr val="002060"/>
                </a:solidFill>
                <a:latin typeface="Algerian" pitchFamily="82" charset="0"/>
                <a:ea typeface="+mj-ea"/>
                <a:cs typeface="+mj-cs"/>
              </a:rPr>
              <a:t>DOCTOR DETAILS</a:t>
            </a:r>
            <a:r>
              <a:rPr kumimoji="0" lang="en-US" sz="4800" b="0" i="0" u="none" strike="noStrike" kern="1200" cap="none" spc="0" normalizeH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lgerian" pitchFamily="82" charset="0"/>
                <a:ea typeface="+mj-ea"/>
                <a:cs typeface="+mj-cs"/>
              </a:rPr>
              <a:t> PAGE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lgerian" pitchFamily="82" charset="0"/>
              <a:ea typeface="+mj-ea"/>
              <a:cs typeface="+mj-cs"/>
            </a:endParaRPr>
          </a:p>
        </p:txBody>
      </p:sp>
      <p:pic>
        <p:nvPicPr>
          <p:cNvPr id="5" name="Picture 4" descr="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8091"/>
            <a:ext cx="12192000" cy="579990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85;p15"/>
          <p:cNvSpPr txBox="1">
            <a:spLocks/>
          </p:cNvSpPr>
          <p:nvPr/>
        </p:nvSpPr>
        <p:spPr bwMode="gray">
          <a:xfrm>
            <a:off x="2442754" y="169817"/>
            <a:ext cx="6257111" cy="72165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rgbClr val="002060"/>
                </a:solidFill>
                <a:latin typeface="Algerian" pitchFamily="82" charset="0"/>
                <a:ea typeface="+mj-ea"/>
                <a:cs typeface="+mj-cs"/>
              </a:rPr>
              <a:t>ADMIN DETAILS</a:t>
            </a:r>
            <a:r>
              <a:rPr kumimoji="0" lang="en-US" sz="4800" b="0" i="0" u="none" strike="noStrike" kern="1200" cap="none" spc="0" normalizeH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lgerian" pitchFamily="82" charset="0"/>
                <a:ea typeface="+mj-ea"/>
                <a:cs typeface="+mj-cs"/>
              </a:rPr>
              <a:t> PAGE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lgerian" pitchFamily="82" charset="0"/>
              <a:ea typeface="+mj-ea"/>
              <a:cs typeface="+mj-cs"/>
            </a:endParaRPr>
          </a:p>
        </p:txBody>
      </p:sp>
      <p:pic>
        <p:nvPicPr>
          <p:cNvPr id="4" name="Picture 3" descr="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2777"/>
            <a:ext cx="12192000" cy="586522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585;p15"/>
          <p:cNvSpPr txBox="1">
            <a:spLocks/>
          </p:cNvSpPr>
          <p:nvPr/>
        </p:nvSpPr>
        <p:spPr bwMode="gray">
          <a:xfrm>
            <a:off x="574765" y="300445"/>
            <a:ext cx="4023361" cy="685183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lgerian" pitchFamily="82" charset="0"/>
                <a:ea typeface="+mj-ea"/>
                <a:cs typeface="+mj-cs"/>
              </a:rPr>
              <a:t>ADD</a:t>
            </a:r>
            <a:r>
              <a:rPr kumimoji="0" lang="en-US" sz="3200" b="1" i="0" u="none" strike="noStrike" kern="1200" cap="none" spc="0" normalizeH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lgerian" pitchFamily="82" charset="0"/>
                <a:ea typeface="+mj-ea"/>
                <a:cs typeface="+mj-cs"/>
              </a:rPr>
              <a:t> ADMIN Page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lgerian" pitchFamily="82" charset="0"/>
              <a:ea typeface="+mj-ea"/>
              <a:cs typeface="+mj-cs"/>
            </a:endParaRPr>
          </a:p>
        </p:txBody>
      </p:sp>
      <p:sp>
        <p:nvSpPr>
          <p:cNvPr id="10" name="Google Shape;1585;p15"/>
          <p:cNvSpPr txBox="1">
            <a:spLocks/>
          </p:cNvSpPr>
          <p:nvPr/>
        </p:nvSpPr>
        <p:spPr bwMode="gray">
          <a:xfrm>
            <a:off x="7467599" y="5785213"/>
            <a:ext cx="4023361" cy="72165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lgerian" pitchFamily="82" charset="0"/>
                <a:ea typeface="+mj-ea"/>
                <a:cs typeface="+mj-cs"/>
              </a:rPr>
              <a:t>ADD</a:t>
            </a:r>
            <a:r>
              <a:rPr kumimoji="0" lang="en-US" sz="3200" b="1" i="0" u="none" strike="noStrike" kern="1200" cap="none" spc="0" normalizeH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lgerian" pitchFamily="82" charset="0"/>
                <a:ea typeface="+mj-ea"/>
                <a:cs typeface="+mj-cs"/>
              </a:rPr>
              <a:t> DOCTOR Page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lgerian" pitchFamily="82" charset="0"/>
              <a:ea typeface="+mj-ea"/>
              <a:cs typeface="+mj-cs"/>
            </a:endParaRPr>
          </a:p>
        </p:txBody>
      </p:sp>
      <p:pic>
        <p:nvPicPr>
          <p:cNvPr id="12" name="Picture 11" descr="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531"/>
            <a:ext cx="5891349" cy="5708469"/>
          </a:xfrm>
          <a:prstGeom prst="rect">
            <a:avLst/>
          </a:prstGeom>
        </p:spPr>
      </p:pic>
      <p:pic>
        <p:nvPicPr>
          <p:cNvPr id="13" name="Picture 12" descr="2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86" y="-1"/>
            <a:ext cx="6313713" cy="581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56988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85;p15"/>
          <p:cNvSpPr txBox="1">
            <a:spLocks/>
          </p:cNvSpPr>
          <p:nvPr/>
        </p:nvSpPr>
        <p:spPr bwMode="gray">
          <a:xfrm>
            <a:off x="2860766" y="198664"/>
            <a:ext cx="5342709" cy="72165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lgerian" pitchFamily="82" charset="0"/>
                <a:ea typeface="+mj-ea"/>
                <a:cs typeface="+mj-cs"/>
              </a:rPr>
              <a:t>MY PROFILE PAGE</a:t>
            </a:r>
            <a:r>
              <a:rPr kumimoji="0" lang="en-US" sz="4800" b="0" i="0" u="none" strike="noStrike" kern="1200" cap="none" spc="0" normalizeH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lgerian" pitchFamily="82" charset="0"/>
                <a:ea typeface="+mj-ea"/>
                <a:cs typeface="+mj-cs"/>
              </a:rPr>
              <a:t> 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lgerian" pitchFamily="82" charset="0"/>
              <a:ea typeface="+mj-ea"/>
              <a:cs typeface="+mj-cs"/>
            </a:endParaRPr>
          </a:p>
        </p:txBody>
      </p:sp>
      <p:pic>
        <p:nvPicPr>
          <p:cNvPr id="4" name="Picture 3" descr="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40527"/>
            <a:ext cx="8477794" cy="591747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3589"/>
            <a:ext cx="12192000" cy="5904411"/>
          </a:xfrm>
          <a:prstGeom prst="rect">
            <a:avLst/>
          </a:prstGeom>
        </p:spPr>
      </p:pic>
      <p:sp>
        <p:nvSpPr>
          <p:cNvPr id="3" name="Google Shape;1585;p15"/>
          <p:cNvSpPr txBox="1">
            <a:spLocks/>
          </p:cNvSpPr>
          <p:nvPr/>
        </p:nvSpPr>
        <p:spPr bwMode="gray">
          <a:xfrm>
            <a:off x="3474720" y="198664"/>
            <a:ext cx="4023361" cy="72165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lgerian" pitchFamily="82" charset="0"/>
                <a:ea typeface="+mj-ea"/>
                <a:cs typeface="+mj-cs"/>
              </a:rPr>
              <a:t>LOGOUT</a:t>
            </a:r>
            <a:r>
              <a:rPr kumimoji="0" lang="en-US" sz="4800" b="0" i="0" u="none" strike="noStrike" kern="1200" cap="none" spc="0" normalizeH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lgerian" pitchFamily="82" charset="0"/>
                <a:ea typeface="+mj-ea"/>
                <a:cs typeface="+mj-cs"/>
              </a:rPr>
              <a:t> PAGE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lgerian" pitchFamily="82" charset="0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0704" y="1036821"/>
            <a:ext cx="7251576" cy="508918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+mn-lt"/>
              </a:rPr>
              <a:t>Advantages and Disadvantages</a:t>
            </a:r>
            <a:endParaRPr lang="en-IN" sz="32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156271" y="5901509"/>
            <a:ext cx="7467600" cy="86409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Patients don’t have any role.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 Live Queue feature. </a:t>
            </a:r>
            <a:endParaRPr lang="en-IN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EF27CF9-4D83-4C29-A2F3-6CB342B2A885}"/>
              </a:ext>
            </a:extLst>
          </p:cNvPr>
          <p:cNvSpPr/>
          <p:nvPr/>
        </p:nvSpPr>
        <p:spPr>
          <a:xfrm>
            <a:off x="2135560" y="2780597"/>
            <a:ext cx="792088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Makes prescription readable and understandable to patients.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Eliminate redundancy in term of data storage.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Reduce the time wasted in retrieving data i.e. in finding a past health records.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Increase Efficiency and Interactivity in any area of specialization in the hospital.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Able to quickly collect and edit data </a:t>
            </a:r>
            <a:r>
              <a:rPr lang="en-IN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,summarize </a:t>
            </a:r>
            <a:r>
              <a:rPr lang="en-IN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results.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18B360C-A109-4EB8-A90C-E1572A480386}"/>
              </a:ext>
            </a:extLst>
          </p:cNvPr>
          <p:cNvSpPr txBox="1"/>
          <p:nvPr/>
        </p:nvSpPr>
        <p:spPr>
          <a:xfrm>
            <a:off x="1076157" y="2327411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Advantages:</a:t>
            </a:r>
            <a:endParaRPr lang="en-IN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0ED63D-43B7-4536-A9E1-146F771E569B}"/>
              </a:ext>
            </a:extLst>
          </p:cNvPr>
          <p:cNvSpPr txBox="1"/>
          <p:nvPr/>
        </p:nvSpPr>
        <p:spPr>
          <a:xfrm>
            <a:off x="1076157" y="5385809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Disadvantages: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xmlns="" val="3167278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A89876-6723-4D8B-8AF7-D89C17CBB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179" y="861133"/>
            <a:ext cx="4351023" cy="1294991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Existing System Issues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398FF5FF-4ED4-4090-B70A-788098608B75}"/>
              </a:ext>
            </a:extLst>
          </p:cNvPr>
          <p:cNvSpPr txBox="1">
            <a:spLocks/>
          </p:cNvSpPr>
          <p:nvPr/>
        </p:nvSpPr>
        <p:spPr bwMode="gray">
          <a:xfrm>
            <a:off x="6890383" y="887735"/>
            <a:ext cx="4829279" cy="1241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Features of Proposed System</a:t>
            </a:r>
            <a:endParaRPr lang="en-IN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7C0C2DE-7FF4-4BB9-9A34-18C5D053775E}"/>
              </a:ext>
            </a:extLst>
          </p:cNvPr>
          <p:cNvSpPr txBox="1"/>
          <p:nvPr/>
        </p:nvSpPr>
        <p:spPr>
          <a:xfrm>
            <a:off x="960120" y="2440216"/>
            <a:ext cx="530552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-paper based</a:t>
            </a:r>
          </a:p>
          <a:p>
            <a:endParaRPr lang="en-US" sz="2000" b="1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-inappropriate data keeping</a:t>
            </a:r>
          </a:p>
          <a:p>
            <a:endParaRPr lang="en-US" sz="2000" b="1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-time wastage in storage, retrieval</a:t>
            </a:r>
          </a:p>
          <a:p>
            <a:endParaRPr lang="en-US" sz="2000" b="1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-patients were unable to understand </a:t>
            </a:r>
          </a:p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the prescription </a:t>
            </a:r>
            <a:endParaRPr lang="en-IN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4A4AC4E-83D9-4DFD-A111-8A247FC654E3}"/>
              </a:ext>
            </a:extLst>
          </p:cNvPr>
          <p:cNvSpPr txBox="1"/>
          <p:nvPr/>
        </p:nvSpPr>
        <p:spPr>
          <a:xfrm>
            <a:off x="6890383" y="2448128"/>
            <a:ext cx="609447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-Separate user account for doctors </a:t>
            </a:r>
          </a:p>
          <a:p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and other staff.</a:t>
            </a:r>
          </a:p>
          <a:p>
            <a:endParaRPr lang="en-US" sz="20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-Keeps each patient’s data separate, </a:t>
            </a:r>
          </a:p>
          <a:p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easy to track</a:t>
            </a:r>
          </a:p>
          <a:p>
            <a:endParaRPr lang="en-US" sz="20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-Easy user interface </a:t>
            </a:r>
          </a:p>
          <a:p>
            <a:endParaRPr lang="en-US" sz="20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715284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433" y="1096144"/>
            <a:ext cx="2890664" cy="58092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+mn-lt"/>
              </a:rPr>
              <a:t>Conclusion</a:t>
            </a:r>
            <a:endParaRPr lang="en-IN" sz="32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1702" y="2824336"/>
            <a:ext cx="9897629" cy="2692896"/>
          </a:xfrm>
        </p:spPr>
        <p:txBody>
          <a:bodyPr>
            <a:normAutofit/>
          </a:bodyPr>
          <a:lstStyle/>
          <a:p>
            <a:pPr marL="708660" lvl="1" indent="-342900"/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This project helps in making paperless activities. It reduces the workload from Doctor and Receptionist. </a:t>
            </a:r>
          </a:p>
          <a:p>
            <a:pPr marL="708660" lvl="1" indent="-342900"/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It provides more ease and flexibility to from Doctor, Administrator and Receptionist.  </a:t>
            </a:r>
          </a:p>
          <a:p>
            <a:pPr marL="708660" lvl="1" indent="-342900"/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This digitalization has reduce costs of Hospital. </a:t>
            </a:r>
          </a:p>
          <a:p>
            <a:pPr marL="708660" lvl="1" indent="-342900"/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This work has created a little awareness and promotes the idea that the concept of paperless office is reality. </a:t>
            </a:r>
          </a:p>
          <a:p>
            <a:endParaRPr lang="en-IN" sz="20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824318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54B4FD29-3730-423B-B0FB-452F6C06A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Thank You !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06686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DCDE47-1C05-4675-B695-F9CA4FC0A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526" y="1080200"/>
            <a:ext cx="8761413" cy="70696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System Needs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9A6BAD-3A22-41EB-B008-1CED2D869D70}"/>
              </a:ext>
            </a:extLst>
          </p:cNvPr>
          <p:cNvSpPr txBox="1">
            <a:spLocks/>
          </p:cNvSpPr>
          <p:nvPr/>
        </p:nvSpPr>
        <p:spPr>
          <a:xfrm>
            <a:off x="1267521" y="2582367"/>
            <a:ext cx="9811812" cy="392171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To keep track of hospitals day-to-day activities &amp; records of its patients, doctors that keep the hospital running smoothly &amp; successfully there is need of Hospital management System.</a:t>
            </a:r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To digitalize all the version of the manual system. </a:t>
            </a:r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To provide a paper-less hospital up to 90%, i.e. To provide low-cost reliable digitalization of the existing systems</a:t>
            </a:r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To digitalize, the process of day-to-day activities like Registering  New Patient, Assigning a Doctor to new patient, Adding new staff members,  and finally compute the bill etc.</a:t>
            </a:r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To provide excellent security of data at every level of user-system interaction and also to provide robust &amp; reliable storage  facility.  </a:t>
            </a:r>
            <a:endParaRPr lang="en-IN" sz="2400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44348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9A2B0C-7F13-4055-8291-8804C4079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701" y="1097956"/>
            <a:ext cx="8761413" cy="706964"/>
          </a:xfrm>
        </p:spPr>
        <p:txBody>
          <a:bodyPr/>
          <a:lstStyle/>
          <a:p>
            <a:r>
              <a:rPr lang="en-US" sz="4000" b="1" dirty="0">
                <a:solidFill>
                  <a:schemeClr val="bg1"/>
                </a:solidFill>
              </a:rPr>
              <a:t>Technologies Used</a:t>
            </a:r>
            <a:endParaRPr lang="en-IN" sz="40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19F8C5F-74C3-4B70-B29D-3F199D9E8E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5" t="24681" r="3381" b="24555"/>
          <a:stretch/>
        </p:blipFill>
        <p:spPr>
          <a:xfrm>
            <a:off x="648071" y="2336202"/>
            <a:ext cx="5237824" cy="18779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C5DDD560-2EC8-4AC9-8BB3-B8DAD2677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223" y="4745385"/>
            <a:ext cx="2129245" cy="185280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1F31218B-9843-4330-99F9-AB966E96A3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38"/>
          <a:stretch/>
        </p:blipFill>
        <p:spPr>
          <a:xfrm>
            <a:off x="9958924" y="2185900"/>
            <a:ext cx="1675580" cy="209808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6FA72635-871F-46E5-9E57-8607D7AA3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0761" y="4557299"/>
            <a:ext cx="3071064" cy="160751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4FB14792-BCCB-4A65-B538-13B6071E58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882" t="32051" r="13457" b="34691"/>
          <a:stretch/>
        </p:blipFill>
        <p:spPr>
          <a:xfrm>
            <a:off x="9401429" y="5239735"/>
            <a:ext cx="2790571" cy="8827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8779BD04-D84E-484D-86FA-8AEE6DF781C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0943" b="18925"/>
          <a:stretch/>
        </p:blipFill>
        <p:spPr>
          <a:xfrm>
            <a:off x="6736233" y="2683551"/>
            <a:ext cx="2504059" cy="1262382"/>
          </a:xfrm>
          <a:prstGeom prst="rect">
            <a:avLst/>
          </a:prstGeom>
        </p:spPr>
      </p:pic>
      <p:pic>
        <p:nvPicPr>
          <p:cNvPr id="10" name="Picture 9" descr="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509" y="4912586"/>
            <a:ext cx="295275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39116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E925A4-87FF-4AF4-B6E2-6DE5E3EEC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304" y="973668"/>
            <a:ext cx="8761413" cy="70696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Software Requirement Specifications</a:t>
            </a:r>
            <a:endParaRPr lang="en-IN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xmlns="" id="{C7951B99-AC7D-4375-85C9-9448108C78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235781184"/>
              </p:ext>
            </p:extLst>
          </p:nvPr>
        </p:nvGraphicFramePr>
        <p:xfrm>
          <a:off x="304981" y="2377442"/>
          <a:ext cx="11569155" cy="4231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76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6155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38694"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solidFill>
                            <a:schemeClr val="tx1"/>
                          </a:solidFill>
                          <a:latin typeface="+mn-lt"/>
                        </a:rPr>
                        <a:t>Content 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 Description 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8694"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solidFill>
                            <a:schemeClr val="tx1"/>
                          </a:solidFill>
                          <a:latin typeface="+mn-lt"/>
                          <a:cs typeface="Times New Roman" pitchFamily="18" charset="0"/>
                        </a:rPr>
                        <a:t>Front End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HTML, CSS, JavaScript, Hibernate, Spring Boot.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38694"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solidFill>
                            <a:schemeClr val="tx1"/>
                          </a:solidFill>
                          <a:latin typeface="+mn-lt"/>
                          <a:cs typeface="Times New Roman" pitchFamily="18" charset="0"/>
                        </a:rPr>
                        <a:t>Back End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MySQL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workbench 8.0.23CE.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38694">
                <a:tc>
                  <a:txBody>
                    <a:bodyPr/>
                    <a:lstStyle/>
                    <a:p>
                      <a:r>
                        <a:rPr lang="en-US" sz="16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Middleware/Server</a:t>
                      </a:r>
                      <a:endParaRPr lang="en-IN" sz="1600" b="0" dirty="0">
                        <a:solidFill>
                          <a:schemeClr val="tx1"/>
                        </a:solidFill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Apache Tomcat v8.5. IDE: Eclipse IDE for Java EE Developers</a:t>
                      </a:r>
                    </a:p>
                  </a:txBody>
                  <a:tcPr/>
                </a:tc>
              </a:tr>
              <a:tr h="438694"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+mn-lt"/>
                        </a:rPr>
                        <a:t>Processors  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+mn-lt"/>
                        </a:rPr>
                        <a:t>i3,i5,i7   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7754"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+mn-lt"/>
                        </a:rPr>
                        <a:t>Hard Drive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+mn-lt"/>
                        </a:rPr>
                        <a:t>1GB(minimum) , 2GB(Recommended)  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+mn-lt"/>
                        </a:rPr>
                        <a:t>RAM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+mn-lt"/>
                        </a:rPr>
                        <a:t>512MB(minimum), 1GB(Recommended) 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solidFill>
                            <a:schemeClr val="tx1"/>
                          </a:solidFill>
                          <a:latin typeface="+mn-lt"/>
                          <a:cs typeface="Times New Roman" pitchFamily="18" charset="0"/>
                        </a:rPr>
                        <a:t>Browser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Google Chrome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509450"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+mn-lt"/>
                        </a:rPr>
                        <a:t>Operating System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+mn-lt"/>
                        </a:rPr>
                        <a:t>Windows 10,Windows 7,Windows 8 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280209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E925A4-87FF-4AF4-B6E2-6DE5E3EEC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304" y="973668"/>
            <a:ext cx="8761413" cy="706964"/>
          </a:xfrm>
        </p:spPr>
        <p:txBody>
          <a:bodyPr/>
          <a:lstStyle/>
          <a:p>
            <a:pPr algn="ctr"/>
            <a:r>
              <a:rPr lang="en-IN" b="1" dirty="0" smtClean="0">
                <a:solidFill>
                  <a:schemeClr val="bg1"/>
                </a:solidFill>
              </a:rPr>
              <a:t>MODULES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8" name="Picture 7" descr="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266" y="2775448"/>
            <a:ext cx="2143125" cy="2143125"/>
          </a:xfrm>
          <a:prstGeom prst="rect">
            <a:avLst/>
          </a:prstGeom>
        </p:spPr>
      </p:pic>
      <p:pic>
        <p:nvPicPr>
          <p:cNvPr id="11" name="Picture 10" descr="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7604" y="3170970"/>
            <a:ext cx="2619375" cy="1743075"/>
          </a:xfrm>
          <a:prstGeom prst="rect">
            <a:avLst/>
          </a:prstGeom>
        </p:spPr>
      </p:pic>
      <p:pic>
        <p:nvPicPr>
          <p:cNvPr id="12" name="Picture 11" descr="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934" y="2879951"/>
            <a:ext cx="2143125" cy="2143125"/>
          </a:xfrm>
          <a:prstGeom prst="rect">
            <a:avLst/>
          </a:prstGeom>
        </p:spPr>
      </p:pic>
      <p:pic>
        <p:nvPicPr>
          <p:cNvPr id="13" name="Picture 12" descr="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726" y="2975027"/>
            <a:ext cx="3251253" cy="1743075"/>
          </a:xfrm>
          <a:prstGeom prst="rect">
            <a:avLst/>
          </a:prstGeom>
        </p:spPr>
      </p:pic>
      <p:sp>
        <p:nvSpPr>
          <p:cNvPr id="14" name="Google Shape;1585;p15"/>
          <p:cNvSpPr txBox="1">
            <a:spLocks/>
          </p:cNvSpPr>
          <p:nvPr/>
        </p:nvSpPr>
        <p:spPr bwMode="gray">
          <a:xfrm>
            <a:off x="418012" y="5643154"/>
            <a:ext cx="2965267" cy="72165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lgerian" pitchFamily="82" charset="0"/>
                <a:ea typeface="+mj-ea"/>
                <a:cs typeface="+mj-cs"/>
              </a:rPr>
              <a:t>USER</a:t>
            </a:r>
            <a:r>
              <a:rPr kumimoji="0" lang="en-US" sz="4800" b="0" i="0" u="none" strike="noStrike" kern="1200" cap="none" spc="0" normalizeH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lgerian" pitchFamily="82" charset="0"/>
                <a:ea typeface="+mj-ea"/>
                <a:cs typeface="+mj-cs"/>
              </a:rPr>
              <a:t> Module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lgerian" pitchFamily="82" charset="0"/>
              <a:ea typeface="+mj-ea"/>
              <a:cs typeface="+mj-cs"/>
            </a:endParaRPr>
          </a:p>
        </p:txBody>
      </p:sp>
      <p:sp>
        <p:nvSpPr>
          <p:cNvPr id="15" name="Google Shape;1585;p15"/>
          <p:cNvSpPr txBox="1">
            <a:spLocks/>
          </p:cNvSpPr>
          <p:nvPr/>
        </p:nvSpPr>
        <p:spPr bwMode="gray">
          <a:xfrm>
            <a:off x="4358640" y="5691050"/>
            <a:ext cx="2965267" cy="72165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rgbClr val="002060"/>
                </a:solidFill>
                <a:latin typeface="Algerian" pitchFamily="82" charset="0"/>
                <a:ea typeface="+mj-ea"/>
                <a:cs typeface="+mj-cs"/>
              </a:rPr>
              <a:t>ADMIN</a:t>
            </a:r>
            <a:r>
              <a:rPr kumimoji="0" lang="en-US" sz="4800" b="0" i="0" u="none" strike="noStrike" kern="1200" cap="none" spc="0" normalizeH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lgerian" pitchFamily="82" charset="0"/>
                <a:ea typeface="+mj-ea"/>
                <a:cs typeface="+mj-cs"/>
              </a:rPr>
              <a:t> Module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lgerian" pitchFamily="82" charset="0"/>
              <a:ea typeface="+mj-ea"/>
              <a:cs typeface="+mj-cs"/>
            </a:endParaRPr>
          </a:p>
        </p:txBody>
      </p:sp>
      <p:sp>
        <p:nvSpPr>
          <p:cNvPr id="16" name="Google Shape;1585;p15"/>
          <p:cNvSpPr txBox="1">
            <a:spLocks/>
          </p:cNvSpPr>
          <p:nvPr/>
        </p:nvSpPr>
        <p:spPr bwMode="gray">
          <a:xfrm>
            <a:off x="8434252" y="5612674"/>
            <a:ext cx="2965267" cy="72165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rgbClr val="002060"/>
                </a:solidFill>
                <a:latin typeface="Algerian" pitchFamily="82" charset="0"/>
                <a:ea typeface="+mj-ea"/>
                <a:cs typeface="+mj-cs"/>
              </a:rPr>
              <a:t>DOCTOR </a:t>
            </a:r>
            <a:r>
              <a:rPr kumimoji="0" lang="en-US" sz="4800" b="0" i="0" u="none" strike="noStrike" kern="1200" cap="none" spc="0" normalizeH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lgerian" pitchFamily="82" charset="0"/>
                <a:ea typeface="+mj-ea"/>
                <a:cs typeface="+mj-cs"/>
              </a:rPr>
              <a:t>Module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lgerian" pitchFamily="8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80209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2150"/>
            <a:ext cx="12192000" cy="5995850"/>
          </a:xfrm>
          <a:prstGeom prst="rect">
            <a:avLst/>
          </a:prstGeom>
        </p:spPr>
      </p:pic>
      <p:sp>
        <p:nvSpPr>
          <p:cNvPr id="24" name="Google Shape;1585;p15"/>
          <p:cNvSpPr txBox="1">
            <a:spLocks/>
          </p:cNvSpPr>
          <p:nvPr/>
        </p:nvSpPr>
        <p:spPr bwMode="gray">
          <a:xfrm>
            <a:off x="770710" y="209006"/>
            <a:ext cx="9431382" cy="72165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lgerian" pitchFamily="82" charset="0"/>
                <a:ea typeface="+mj-ea"/>
                <a:cs typeface="+mj-cs"/>
              </a:rPr>
              <a:t>USER , Doctor &amp; Admin PAGE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lgerian" pitchFamily="82" charset="0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85;p15"/>
          <p:cNvSpPr txBox="1">
            <a:spLocks/>
          </p:cNvSpPr>
          <p:nvPr/>
        </p:nvSpPr>
        <p:spPr bwMode="gray">
          <a:xfrm>
            <a:off x="1672047" y="209006"/>
            <a:ext cx="7498082" cy="72165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>
                <a:solidFill>
                  <a:srgbClr val="002060"/>
                </a:solidFill>
                <a:latin typeface="Algerian" pitchFamily="82" charset="0"/>
                <a:ea typeface="+mj-ea"/>
                <a:cs typeface="+mj-cs"/>
              </a:rPr>
              <a:t>home</a:t>
            </a:r>
            <a:r>
              <a:rPr kumimoji="0" lang="en-US" sz="4800" b="0" i="0" u="none" strike="noStrike" kern="1200" cap="none" spc="0" normalizeH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lgerian" pitchFamily="82" charset="0"/>
                <a:ea typeface="+mj-ea"/>
                <a:cs typeface="+mj-cs"/>
              </a:rPr>
              <a:t> PAGE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lgerian" pitchFamily="82" charset="0"/>
              <a:ea typeface="+mj-ea"/>
              <a:cs typeface="+mj-cs"/>
            </a:endParaRPr>
          </a:p>
        </p:txBody>
      </p:sp>
      <p:pic>
        <p:nvPicPr>
          <p:cNvPr id="5" name="Picture 4" descr="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8274"/>
            <a:ext cx="12341999" cy="5991013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415</TotalTime>
  <Words>463</Words>
  <Application>Microsoft Office PowerPoint</Application>
  <PresentationFormat>Custom</PresentationFormat>
  <Paragraphs>99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Ion Boardroom</vt:lpstr>
      <vt:lpstr>Hospital Management System</vt:lpstr>
      <vt:lpstr>Contents</vt:lpstr>
      <vt:lpstr>Existing System Issues</vt:lpstr>
      <vt:lpstr>System Needs</vt:lpstr>
      <vt:lpstr>Technologies Used</vt:lpstr>
      <vt:lpstr>Software Requirement Specifications</vt:lpstr>
      <vt:lpstr>MODULES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Advantages and Disadvantages</vt:lpstr>
      <vt:lpstr>Conclusion</vt:lpstr>
      <vt:lpstr>Thank You 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riddhi pawar</dc:creator>
  <cp:lastModifiedBy>Sathish</cp:lastModifiedBy>
  <cp:revision>32</cp:revision>
  <dcterms:created xsi:type="dcterms:W3CDTF">2020-09-24T18:59:11Z</dcterms:created>
  <dcterms:modified xsi:type="dcterms:W3CDTF">2021-12-13T05:37:38Z</dcterms:modified>
</cp:coreProperties>
</file>